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20"/>
  </p:notesMasterIdLst>
  <p:handoutMasterIdLst>
    <p:handoutMasterId r:id="rId21"/>
  </p:handoutMasterIdLst>
  <p:sldIdLst>
    <p:sldId id="428" r:id="rId5"/>
    <p:sldId id="429" r:id="rId6"/>
    <p:sldId id="442" r:id="rId7"/>
    <p:sldId id="435" r:id="rId8"/>
    <p:sldId id="431" r:id="rId9"/>
    <p:sldId id="432" r:id="rId10"/>
    <p:sldId id="433" r:id="rId11"/>
    <p:sldId id="434" r:id="rId12"/>
    <p:sldId id="437" r:id="rId13"/>
    <p:sldId id="438" r:id="rId14"/>
    <p:sldId id="443" r:id="rId15"/>
    <p:sldId id="444" r:id="rId16"/>
    <p:sldId id="445" r:id="rId17"/>
    <p:sldId id="440" r:id="rId18"/>
    <p:sldId id="441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Content slides" id="{0C749B40-D26C-4827-815A-EF0EDBB1F1D9}">
          <p14:sldIdLst>
            <p14:sldId id="428"/>
            <p14:sldId id="429"/>
            <p14:sldId id="430"/>
            <p14:sldId id="435"/>
            <p14:sldId id="431"/>
            <p14:sldId id="432"/>
            <p14:sldId id="433"/>
            <p14:sldId id="434"/>
            <p14:sldId id="437"/>
            <p14:sldId id="438"/>
            <p14:sldId id="439"/>
            <p14:sldId id="436"/>
            <p14:sldId id="440"/>
            <p14:sldId id="441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08" autoAdjust="0"/>
    <p:restoredTop sz="96215" autoAdjust="0"/>
  </p:normalViewPr>
  <p:slideViewPr>
    <p:cSldViewPr>
      <p:cViewPr varScale="1">
        <p:scale>
          <a:sx n="61" d="100"/>
          <a:sy n="61" d="100"/>
        </p:scale>
        <p:origin x="-96" y="-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24-10-2018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xmlns="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24/10/2018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36685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5063" y="652463"/>
            <a:ext cx="5807075" cy="3267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defTabSz="864931">
              <a:defRPr/>
            </a:pPr>
            <a:r>
              <a:rPr lang="en-US" dirty="0">
                <a:latin typeface="Candara" pitchFamily="34" charset="0"/>
              </a:rPr>
              <a:t>Mobile first approach uses the grid system in particular is to layout designs first on small screens, such as those that come on a mobile phone and then it can be scaled up the size of those designs to larger and larger environments.</a:t>
            </a:r>
          </a:p>
          <a:p>
            <a:pPr algn="just" defTabSz="864931">
              <a:defRPr/>
            </a:pPr>
            <a:endParaRPr lang="en-US" dirty="0">
              <a:latin typeface="Candara" pitchFamily="34" charset="0"/>
            </a:endParaRPr>
          </a:p>
          <a:p>
            <a:pPr algn="just" defTabSz="864931">
              <a:defRPr/>
            </a:pPr>
            <a:r>
              <a:rPr lang="en-US" dirty="0">
                <a:latin typeface="Candara" pitchFamily="34" charset="0"/>
              </a:rPr>
              <a:t>Prior to Bootstrap 3 It doesn't support mobile first approach and as a optional feature it supports Responsive web design.</a:t>
            </a:r>
          </a:p>
          <a:p>
            <a:endParaRPr lang="en-US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3945" y="1079500"/>
            <a:ext cx="1500188" cy="22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6493" tIns="43247" rIns="86493" bIns="4324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latin typeface="Arial" pitchFamily="34" charset="0"/>
                <a:cs typeface="Arial" pitchFamily="34" charset="0"/>
              </a:rPr>
              <a:t>Add instructor notes here. </a:t>
            </a:r>
          </a:p>
        </p:txBody>
      </p:sp>
    </p:spTree>
    <p:extLst>
      <p:ext uri="{BB962C8B-B14F-4D97-AF65-F5344CB8AC3E}">
        <p14:creationId xmlns="" xmlns:p14="http://schemas.microsoft.com/office/powerpoint/2010/main" val="423100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5063" y="652463"/>
            <a:ext cx="5807075" cy="3267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defTabSz="864931">
              <a:defRPr/>
            </a:pPr>
            <a:r>
              <a:rPr lang="en-US" dirty="0">
                <a:latin typeface="Candara" pitchFamily="34" charset="0"/>
              </a:rPr>
              <a:t>Mobile first approach uses the grid system in particular is to layout designs first on small screens, such as those that come on a mobile phone and then it can be scaled up the size of those designs to larger and larger environments.</a:t>
            </a:r>
          </a:p>
          <a:p>
            <a:pPr algn="just" defTabSz="864931">
              <a:defRPr/>
            </a:pPr>
            <a:endParaRPr lang="en-US" dirty="0">
              <a:latin typeface="Candara" pitchFamily="34" charset="0"/>
            </a:endParaRPr>
          </a:p>
          <a:p>
            <a:pPr algn="just" defTabSz="864931">
              <a:defRPr/>
            </a:pPr>
            <a:r>
              <a:rPr lang="en-US" dirty="0">
                <a:latin typeface="Candara" pitchFamily="34" charset="0"/>
              </a:rPr>
              <a:t>Prior to Bootstrap 3 It doesn't support mobile first approach and as a optional feature it supports Responsive web design.</a:t>
            </a:r>
          </a:p>
          <a:p>
            <a:endParaRPr lang="en-US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3945" y="1079500"/>
            <a:ext cx="1500188" cy="22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6493" tIns="43247" rIns="86493" bIns="4324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latin typeface="Arial" pitchFamily="34" charset="0"/>
                <a:cs typeface="Arial" pitchFamily="34" charset="0"/>
              </a:rPr>
              <a:t>Add instructor notes here. </a:t>
            </a:r>
          </a:p>
        </p:txBody>
      </p:sp>
    </p:spTree>
    <p:extLst>
      <p:ext uri="{BB962C8B-B14F-4D97-AF65-F5344CB8AC3E}">
        <p14:creationId xmlns="" xmlns:p14="http://schemas.microsoft.com/office/powerpoint/2010/main" val="34530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5063" y="652463"/>
            <a:ext cx="5807075" cy="3267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defTabSz="864931">
              <a:defRPr/>
            </a:pPr>
            <a:r>
              <a:rPr lang="en-US" dirty="0">
                <a:latin typeface="Candara" pitchFamily="34" charset="0"/>
              </a:rPr>
              <a:t>Mobile first approach uses the grid system in particular is to layout designs first on small screens, such as those that come on a mobile phone and then it can be scaled up the size of those designs to larger and larger environments.</a:t>
            </a:r>
          </a:p>
          <a:p>
            <a:pPr algn="just" defTabSz="864931">
              <a:defRPr/>
            </a:pPr>
            <a:endParaRPr lang="en-US" dirty="0">
              <a:latin typeface="Candara" pitchFamily="34" charset="0"/>
            </a:endParaRPr>
          </a:p>
          <a:p>
            <a:pPr algn="just" defTabSz="864931">
              <a:defRPr/>
            </a:pPr>
            <a:r>
              <a:rPr lang="en-US" dirty="0">
                <a:latin typeface="Candara" pitchFamily="34" charset="0"/>
              </a:rPr>
              <a:t>Prior to Bootstrap 3 It doesn't support mobile first approach and as a optional feature it supports Responsive web design.</a:t>
            </a:r>
          </a:p>
          <a:p>
            <a:endParaRPr lang="en-US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3945" y="1079500"/>
            <a:ext cx="1500188" cy="22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6493" tIns="43247" rIns="86493" bIns="43247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 dirty="0">
                <a:latin typeface="Arial" pitchFamily="34" charset="0"/>
                <a:cs typeface="Arial" pitchFamily="34" charset="0"/>
              </a:rPr>
              <a:t>Add instructor notes here. </a:t>
            </a:r>
          </a:p>
        </p:txBody>
      </p:sp>
    </p:spTree>
    <p:extLst>
      <p:ext uri="{BB962C8B-B14F-4D97-AF65-F5344CB8AC3E}">
        <p14:creationId xmlns="" xmlns:p14="http://schemas.microsoft.com/office/powerpoint/2010/main" val="146816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5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xmlns="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xmlns="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xmlns="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xmlns="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498415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xmlns="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xmlns="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xmlns="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xmlns="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xmlns="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xmlns="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xmlns="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xmlns="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xmlns="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xmlns="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xmlns="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xmlns="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xmlns="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xmlns="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xmlns="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xmlns="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xmlns="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xmlns="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xmlns="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xmlns="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xmlns="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xmlns="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xmlns="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xmlns="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xmlns="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xmlns="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xmlns="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xmlns="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xmlns="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xmlns="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xmlns="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xmlns="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xmlns="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xmlns="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xmlns="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xmlns="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xmlns="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xmlns="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024BB5D-69C1-42E4-B38E-E919F7B8F57A}" type="datetime1">
              <a:rPr lang="en-US" smtClean="0"/>
              <a:pPr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GE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77C1CF3-A711-4C17-A994-E6863511B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53157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xmlns="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xmlns="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xmlns="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xmlns="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="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xmlns="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xmlns="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xmlns="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xmlns="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xmlns="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  <p:sldLayoutId id="214748381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xmlns="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dc-igate.corporate.ge.com:8080/GDC_Intr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mailto:GEInnovation@capgemini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3C9E00F-8077-46C3-9ACF-78C593A3C8E7}"/>
              </a:ext>
            </a:extLst>
          </p:cNvPr>
          <p:cNvSpPr/>
          <p:nvPr/>
        </p:nvSpPr>
        <p:spPr>
          <a:xfrm>
            <a:off x="228600" y="762000"/>
            <a:ext cx="11734800" cy="5791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AD3FAA8-650A-4E1B-B561-D86BE9A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400" b="1" smtClean="0"/>
              <a:t>Introduction to Bootstrap</a:t>
            </a:r>
            <a:endParaRPr lang="pt-PT" sz="2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BCD8DCD-7186-435E-BDB4-92C394DF2E37}"/>
              </a:ext>
            </a:extLst>
          </p:cNvPr>
          <p:cNvGrpSpPr/>
          <p:nvPr/>
        </p:nvGrpSpPr>
        <p:grpSpPr>
          <a:xfrm>
            <a:off x="7024694" y="1371600"/>
            <a:ext cx="4650330" cy="4288221"/>
            <a:chOff x="4686872" y="1371600"/>
            <a:chExt cx="4207424" cy="4288221"/>
          </a:xfrm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xmlns="" id="{04F0823E-4C93-4519-953F-379E3D3BE699}"/>
                </a:ext>
              </a:extLst>
            </p:cNvPr>
            <p:cNvSpPr/>
            <p:nvPr/>
          </p:nvSpPr>
          <p:spPr>
            <a:xfrm>
              <a:off x="4686872" y="1561110"/>
              <a:ext cx="4178205" cy="4098711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6">
              <a:extLst>
                <a:ext uri="{FF2B5EF4-FFF2-40B4-BE49-F238E27FC236}">
                  <a16:creationId xmlns:a16="http://schemas.microsoft.com/office/drawing/2014/main" xmlns="" id="{F289C841-D55E-41BD-9135-366DFED9ACE2}"/>
                </a:ext>
              </a:extLst>
            </p:cNvPr>
            <p:cNvSpPr/>
            <p:nvPr/>
          </p:nvSpPr>
          <p:spPr>
            <a:xfrm>
              <a:off x="5685684" y="1371600"/>
              <a:ext cx="2209800" cy="4616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A1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Topics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38E4165A-C3E8-4B7D-AD4E-C5CB9B218763}"/>
                </a:ext>
              </a:extLst>
            </p:cNvPr>
            <p:cNvSpPr/>
            <p:nvPr/>
          </p:nvSpPr>
          <p:spPr>
            <a:xfrm>
              <a:off x="4686873" y="2367885"/>
              <a:ext cx="4207423" cy="27392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What and Why Bootstrap?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Advantages of Bootstrap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Getting started with Bootstrap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Bootstrap grid basics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Helper classes and responsive Utilities	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Working with buttons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Q&amp;A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</a:pPr>
              <a:endParaRPr lang="en-US" sz="20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94EE88D-546C-43C1-A009-06D2BA8961E7}"/>
              </a:ext>
            </a:extLst>
          </p:cNvPr>
          <p:cNvSpPr/>
          <p:nvPr/>
        </p:nvSpPr>
        <p:spPr>
          <a:xfrm>
            <a:off x="1875948" y="6126480"/>
            <a:ext cx="3324226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Visit Us @: </a:t>
            </a:r>
            <a:r>
              <a:rPr lang="en-US" sz="1000" u="sng" dirty="0">
                <a:solidFill>
                  <a:srgbClr val="1F497D">
                    <a:lumMod val="60000"/>
                    <a:lumOff val="40000"/>
                  </a:srgbClr>
                </a:solidFill>
                <a:hlinkClick r:id="rId3"/>
              </a:rPr>
              <a:t>Capgemini GE GDC Intranet</a:t>
            </a:r>
            <a:endParaRPr lang="en-US" sz="1000" u="sng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820FD6-E599-421D-A5D9-4F8F33C14435}"/>
              </a:ext>
            </a:extLst>
          </p:cNvPr>
          <p:cNvSpPr/>
          <p:nvPr/>
        </p:nvSpPr>
        <p:spPr>
          <a:xfrm>
            <a:off x="7909200" y="6126480"/>
            <a:ext cx="332422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prstClr val="black"/>
                </a:solidFill>
              </a:rPr>
              <a:t>Feedback @: </a:t>
            </a:r>
            <a:r>
              <a:rPr lang="en-US" sz="1000" dirty="0">
                <a:solidFill>
                  <a:srgbClr val="0000FF"/>
                </a:solidFill>
                <a:hlinkClick r:id="rId4"/>
              </a:rPr>
              <a:t>GEInnovation@capgemini.com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88D1C6CB-EB43-4D6E-B089-15722133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72911" y="68802"/>
            <a:ext cx="990054" cy="64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1DE6CE7-D772-49E4-B54C-B8259441C076}"/>
              </a:ext>
            </a:extLst>
          </p:cNvPr>
          <p:cNvGrpSpPr/>
          <p:nvPr/>
        </p:nvGrpSpPr>
        <p:grpSpPr>
          <a:xfrm>
            <a:off x="990600" y="3729692"/>
            <a:ext cx="5801677" cy="2158662"/>
            <a:chOff x="361573" y="3829824"/>
            <a:chExt cx="4201477" cy="2158662"/>
          </a:xfrm>
        </p:grpSpPr>
        <p:sp>
          <p:nvSpPr>
            <p:cNvPr id="21" name="Rounded Rectangle 2">
              <a:extLst>
                <a:ext uri="{FF2B5EF4-FFF2-40B4-BE49-F238E27FC236}">
                  <a16:creationId xmlns:a16="http://schemas.microsoft.com/office/drawing/2014/main" xmlns="" id="{8A743832-11F5-454B-A330-8870386547AA}"/>
                </a:ext>
              </a:extLst>
            </p:cNvPr>
            <p:cNvSpPr/>
            <p:nvPr/>
          </p:nvSpPr>
          <p:spPr>
            <a:xfrm>
              <a:off x="361573" y="3829824"/>
              <a:ext cx="4201477" cy="215866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011D1D2-C9D2-4D65-8525-B3151B5FE22D}"/>
                </a:ext>
              </a:extLst>
            </p:cNvPr>
            <p:cNvSpPr txBox="1"/>
            <p:nvPr/>
          </p:nvSpPr>
          <p:spPr>
            <a:xfrm>
              <a:off x="582920" y="3997221"/>
              <a:ext cx="3924947" cy="1815882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Session Coming on: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Topic          :     Introduction to Bootstrap</a:t>
              </a:r>
            </a:p>
            <a:p>
              <a:r>
                <a:rPr lang="en-US" sz="1400" dirty="0" smtClean="0"/>
                <a:t>Date           :    24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Oct, 2018</a:t>
              </a:r>
            </a:p>
            <a:p>
              <a:r>
                <a:rPr lang="en-US" sz="1400" dirty="0" smtClean="0"/>
                <a:t>Timing        :    2:30 PM to 3:30 PM IST</a:t>
              </a:r>
            </a:p>
            <a:p>
              <a:r>
                <a:rPr lang="en-US" sz="1400" dirty="0" smtClean="0"/>
                <a:t>Presenter    :    </a:t>
              </a:r>
              <a:r>
                <a:rPr lang="en-US" sz="1400" dirty="0" err="1" smtClean="0"/>
                <a:t>Camy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Dsilva</a:t>
              </a:r>
              <a:endParaRPr lang="en-US" sz="1400" dirty="0" smtClean="0"/>
            </a:p>
            <a:p>
              <a:r>
                <a:rPr lang="en-US" sz="1400" dirty="0" smtClean="0"/>
                <a:t>Account	   :    GE Corporate</a:t>
              </a:r>
            </a:p>
            <a:p>
              <a:endParaRPr lang="en-US" sz="14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8455A50-AF66-4F43-A598-D112838EC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62" y="1582974"/>
            <a:ext cx="258163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216714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88D8A91-10CC-49FF-8F50-A92B8443985C}"/>
              </a:ext>
            </a:extLst>
          </p:cNvPr>
          <p:cNvSpPr/>
          <p:nvPr/>
        </p:nvSpPr>
        <p:spPr>
          <a:xfrm>
            <a:off x="0" y="214290"/>
            <a:ext cx="1137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Helper classes and responsive utilities continued..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412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0960" y="64008"/>
            <a:ext cx="10843421" cy="831832"/>
          </a:xfrm>
        </p:spPr>
        <p:txBody>
          <a:bodyPr>
            <a:noAutofit/>
          </a:bodyPr>
          <a:lstStyle/>
          <a:p>
            <a:r>
              <a:rPr lang="en-US" sz="4000" b="1" u="sng" dirty="0" smtClean="0">
                <a:latin typeface="Candara" panose="020E0502030303020204" pitchFamily="34" charset="0"/>
              </a:rPr>
              <a:t>Helper classes and responsive utilities continued..</a:t>
            </a:r>
            <a:r>
              <a:rPr lang="en-IN" sz="4000" b="1" dirty="0" smtClean="0">
                <a:latin typeface="Candara" panose="020E0502030303020204" pitchFamily="34" charset="0"/>
              </a:rPr>
              <a:t/>
            </a:r>
            <a:br>
              <a:rPr lang="en-IN" sz="4000" b="1" dirty="0" smtClean="0">
                <a:latin typeface="Candara" panose="020E0502030303020204" pitchFamily="34" charset="0"/>
              </a:rPr>
            </a:b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0247" y="1059543"/>
            <a:ext cx="10972800" cy="538480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Close Icon    :  It is used to dismiss models and alerts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type="button" class="close" aria-hidden="true"&gt;&amp;times;&lt;/button&gt; 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Carets  :   : It is used to indicate dropdown functionality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&lt;span class="caret"&gt;&lt;/span&gt;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Quick floats : To float an element left or right with a class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 &lt;div class="pull-right"&gt;Right Aligned&lt;/div&gt;  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&lt;div class="pull-left"&gt;Left Aligned&lt;/div&gt;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Showing and hiding content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 &lt;div class="show"&gt;Show&lt;/div&gt;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 &lt;div class="hidden"&gt;Hidden&lt;/div&gt; </a:t>
            </a: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3968" y="2385306"/>
            <a:ext cx="230828" cy="18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1881158" y="1142984"/>
            <a:ext cx="214314" cy="30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502377225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0960" y="64008"/>
            <a:ext cx="10843421" cy="831832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andara" panose="020E0502030303020204" pitchFamily="34" charset="0"/>
              </a:rPr>
              <a:t>Working with buttons</a:t>
            </a:r>
            <a:endParaRPr lang="en-IN" sz="4000" b="1" dirty="0">
              <a:latin typeface="Candara" panose="020E0502030303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0247" y="1059543"/>
            <a:ext cx="10972800" cy="5384800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Bootstrap provides following options to apply styles to the button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-default"&gt;Default&lt;/button&gt;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-primary"&gt;Primary&lt;/button&gt;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-success"&gt;Success&lt;/button&gt;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-info"&gt;Info&lt;/button&gt;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-warning"&gt;Warning&lt;/button&gt;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 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-danger"&gt;Danger&lt;/button&gt;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-link"&gt;Link&lt;/button&gt; </a:t>
            </a: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809" y="5121297"/>
            <a:ext cx="11417908" cy="840446"/>
          </a:xfrm>
          <a:prstGeom prst="rect">
            <a:avLst/>
          </a:prstGeom>
          <a:noFill/>
          <a:ln w="1270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469516025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0960" y="64008"/>
            <a:ext cx="10843421" cy="831832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Candara" panose="020E0502030303020204" pitchFamily="34" charset="0"/>
              </a:rPr>
              <a:t>Working with buttons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0247" y="914401"/>
            <a:ext cx="10972800" cy="5529943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Button has following sizes and states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-primary </a:t>
            </a:r>
            <a:r>
              <a:rPr lang="en-US" dirty="0" err="1">
                <a:solidFill>
                  <a:schemeClr val="tx1"/>
                </a:solidFill>
              </a:rPr>
              <a:t>btn-lg</a:t>
            </a:r>
            <a:r>
              <a:rPr lang="en-US" dirty="0">
                <a:solidFill>
                  <a:schemeClr val="tx1"/>
                </a:solidFill>
              </a:rPr>
              <a:t>"&gt;Large Button&lt;/button&gt;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-primary </a:t>
            </a:r>
            <a:r>
              <a:rPr lang="en-US" dirty="0" err="1">
                <a:solidFill>
                  <a:schemeClr val="tx1"/>
                </a:solidFill>
              </a:rPr>
              <a:t>btn-md</a:t>
            </a:r>
            <a:r>
              <a:rPr lang="en-US" dirty="0">
                <a:solidFill>
                  <a:schemeClr val="tx1"/>
                </a:solidFill>
              </a:rPr>
              <a:t>"&gt;Medium Button&lt;/button&gt;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-primary </a:t>
            </a:r>
            <a:r>
              <a:rPr lang="en-US" dirty="0" err="1">
                <a:solidFill>
                  <a:schemeClr val="tx1"/>
                </a:solidFill>
              </a:rPr>
              <a:t>btn-sm</a:t>
            </a:r>
            <a:r>
              <a:rPr lang="en-US" dirty="0">
                <a:solidFill>
                  <a:schemeClr val="tx1"/>
                </a:solidFill>
              </a:rPr>
              <a:t>"&gt;Small Button&lt;/button&gt;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-primary </a:t>
            </a:r>
            <a:r>
              <a:rPr lang="en-US" dirty="0" err="1">
                <a:solidFill>
                  <a:schemeClr val="tx1"/>
                </a:solidFill>
              </a:rPr>
              <a:t>btn-xs</a:t>
            </a:r>
            <a:r>
              <a:rPr lang="en-US" dirty="0">
                <a:solidFill>
                  <a:schemeClr val="tx1"/>
                </a:solidFill>
              </a:rPr>
              <a:t>"&gt;Extra Small Button&lt;/button&gt;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-primary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-block"&gt;Block&lt;/button&gt;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>
                <a:solidFill>
                  <a:schemeClr val="tx1"/>
                </a:solidFill>
              </a:rPr>
              <a:t>&lt;button 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-primary </a:t>
            </a:r>
            <a:r>
              <a:rPr lang="en-US" dirty="0" err="1">
                <a:solidFill>
                  <a:schemeClr val="tx1"/>
                </a:solidFill>
              </a:rPr>
              <a:t>btn-md</a:t>
            </a:r>
            <a:r>
              <a:rPr lang="en-US" dirty="0">
                <a:solidFill>
                  <a:schemeClr val="tx1"/>
                </a:solidFill>
              </a:rPr>
              <a:t> active"&gt;Active&lt;/button&gt; </a:t>
            </a:r>
          </a:p>
          <a:p>
            <a:pPr lvl="1" algn="just">
              <a:lnSpc>
                <a:spcPct val="170000"/>
              </a:lnSpc>
            </a:pPr>
            <a:r>
              <a:rPr lang="en-US" dirty="0" smtClean="0">
                <a:solidFill>
                  <a:schemeClr val="tx1"/>
                </a:solidFill>
              </a:rPr>
              <a:t>&lt;button </a:t>
            </a:r>
            <a:r>
              <a:rPr lang="en-US" dirty="0">
                <a:solidFill>
                  <a:schemeClr val="tx1"/>
                </a:solidFill>
              </a:rPr>
              <a:t>class="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btn</a:t>
            </a:r>
            <a:r>
              <a:rPr lang="en-US" dirty="0">
                <a:solidFill>
                  <a:schemeClr val="tx1"/>
                </a:solidFill>
              </a:rPr>
              <a:t>-primary </a:t>
            </a:r>
            <a:r>
              <a:rPr lang="en-US" dirty="0" err="1">
                <a:solidFill>
                  <a:schemeClr val="tx1"/>
                </a:solidFill>
              </a:rPr>
              <a:t>btn-md</a:t>
            </a:r>
            <a:r>
              <a:rPr lang="en-US" dirty="0">
                <a:solidFill>
                  <a:schemeClr val="tx1"/>
                </a:solidFill>
              </a:rPr>
              <a:t> disabled"&gt;</a:t>
            </a:r>
            <a:r>
              <a:rPr lang="en-US" dirty="0" err="1">
                <a:solidFill>
                  <a:schemeClr val="tx1"/>
                </a:solidFill>
              </a:rPr>
              <a:t>InActive</a:t>
            </a:r>
            <a:r>
              <a:rPr lang="en-US" dirty="0">
                <a:solidFill>
                  <a:schemeClr val="tx1"/>
                </a:solidFill>
              </a:rPr>
              <a:t>&lt;/button&gt; </a:t>
            </a: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lvl="1"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just">
              <a:lnSpc>
                <a:spcPct val="17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1422" y="4929198"/>
            <a:ext cx="6718300" cy="1633760"/>
          </a:xfrm>
          <a:prstGeom prst="rect">
            <a:avLst/>
          </a:prstGeom>
          <a:noFill/>
          <a:ln w="1270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965052060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A62F8A-BF15-4B05-80A6-4800B9FBF6BC}"/>
              </a:ext>
            </a:extLst>
          </p:cNvPr>
          <p:cNvSpPr txBox="1"/>
          <p:nvPr/>
        </p:nvSpPr>
        <p:spPr>
          <a:xfrm>
            <a:off x="4114800" y="2743200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Candara" panose="020E0502030303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xmlns="" val="337861450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A62F8A-BF15-4B05-80A6-4800B9FBF6BC}"/>
              </a:ext>
            </a:extLst>
          </p:cNvPr>
          <p:cNvSpPr txBox="1"/>
          <p:nvPr/>
        </p:nvSpPr>
        <p:spPr>
          <a:xfrm>
            <a:off x="4114800" y="2743200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Candara" panose="020E0502030303020204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xmlns="" val="235714410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B3D5F4-DA6C-474D-9573-C6A39609EADF}"/>
              </a:ext>
            </a:extLst>
          </p:cNvPr>
          <p:cNvSpPr txBox="1"/>
          <p:nvPr/>
        </p:nvSpPr>
        <p:spPr>
          <a:xfrm>
            <a:off x="34183" y="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What and Why </a:t>
            </a:r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Bootstrap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B7E33B-D843-40E5-8F16-A206827A3CD9}"/>
              </a:ext>
            </a:extLst>
          </p:cNvPr>
          <p:cNvSpPr txBox="1"/>
          <p:nvPr/>
        </p:nvSpPr>
        <p:spPr>
          <a:xfrm>
            <a:off x="381000" y="990600"/>
            <a:ext cx="11201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Calibri" pitchFamily="34" charset="0"/>
                <a:cs typeface="Calibri" pitchFamily="34" charset="0"/>
              </a:rPr>
              <a:t>What is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Bootstrap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i="1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Bootstrap is an open source, responsive design framework to build static websites and dynamic web applications..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Bootstrap was developed by Mark Otto and Jacob Thornton at Twitter. It was released as an open source product in August 2011 on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GitHub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Bootstrap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 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is completely free to download and use.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b="1" dirty="0">
                <a:latin typeface="Calibri" pitchFamily="34" charset="0"/>
                <a:cs typeface="Calibri" pitchFamily="34" charset="0"/>
              </a:rPr>
              <a:t>Why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Bootstrap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:</a:t>
            </a:r>
          </a:p>
          <a:p>
            <a:pPr algn="just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Bootstrap's supports responsive design.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Bootstrap contains a dozen of built-in reusable components.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IN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8346681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B3D5F4-DA6C-474D-9573-C6A39609EADF}"/>
              </a:ext>
            </a:extLst>
          </p:cNvPr>
          <p:cNvSpPr txBox="1"/>
          <p:nvPr/>
        </p:nvSpPr>
        <p:spPr>
          <a:xfrm>
            <a:off x="13531" y="-2849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Bootstrap Advantages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60" y="1428736"/>
            <a:ext cx="86439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Responsive design feature</a:t>
            </a:r>
            <a:endParaRPr lang="en-IN" sz="2000" dirty="0" smtClean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Saves lot of  development time 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Consistency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Customizable</a:t>
            </a:r>
          </a:p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 Support</a:t>
            </a:r>
          </a:p>
        </p:txBody>
      </p:sp>
    </p:spTree>
    <p:extLst>
      <p:ext uri="{BB962C8B-B14F-4D97-AF65-F5344CB8AC3E}">
        <p14:creationId xmlns:p14="http://schemas.microsoft.com/office/powerpoint/2010/main" xmlns="" val="2961212229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B3D5F4-DA6C-474D-9573-C6A39609EADF}"/>
              </a:ext>
            </a:extLst>
          </p:cNvPr>
          <p:cNvSpPr txBox="1"/>
          <p:nvPr/>
        </p:nvSpPr>
        <p:spPr>
          <a:xfrm>
            <a:off x="13531" y="-2849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Getting started with Bootstrap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1686" y="1214422"/>
            <a:ext cx="5968890" cy="492433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0960" y="857232"/>
            <a:ext cx="478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Bootstrap precompiled folder structure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08881606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B3D5F4-DA6C-474D-9573-C6A39609EADF}"/>
              </a:ext>
            </a:extLst>
          </p:cNvPr>
          <p:cNvSpPr txBox="1"/>
          <p:nvPr/>
        </p:nvSpPr>
        <p:spPr>
          <a:xfrm>
            <a:off x="32759" y="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Bootstrap grid basics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960" y="928670"/>
            <a:ext cx="95012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Bootstrap grid system is used for creating page layouts through a series of rows and columns . The grid system consist of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12 columns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  <a:endParaRPr lang="en-IN" sz="20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09588" y="2500306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7850"/>
                <a:gridCol w="27701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Devices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Bootstrap class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Extra small device-Mobile phones(&lt;768px)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col-xs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-*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Small devices – Tablets(&gt;=768px)</a:t>
                      </a:r>
                    </a:p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Medium devices- Desktops (&gt;=992px)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col-sm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-*</a:t>
                      </a:r>
                    </a:p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col-md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-*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Large devices –Desktops(&gt;=1200px)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col-lg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-*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91374393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60" y="1857364"/>
            <a:ext cx="4500561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214290"/>
            <a:ext cx="8453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>
                    <a:lumMod val="75000"/>
                  </a:schemeClr>
                </a:solidFill>
                <a:latin typeface="Candara" pitchFamily="34" charset="0"/>
              </a:rPr>
              <a:t>Bootstrap grid basics continued….</a:t>
            </a:r>
            <a:endParaRPr lang="en-IN" sz="4000" b="1" u="sng" dirty="0">
              <a:solidFill>
                <a:schemeClr val="tx2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9522" y="1071546"/>
            <a:ext cx="421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3 column layout:- ratio (1:4:1)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3190" y="1857364"/>
            <a:ext cx="478155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524628" y="1000108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4 column layout :- ratio (1:1:1:1)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6500095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B3D5F4-DA6C-474D-9573-C6A39609EADF}"/>
              </a:ext>
            </a:extLst>
          </p:cNvPr>
          <p:cNvSpPr txBox="1"/>
          <p:nvPr/>
        </p:nvSpPr>
        <p:spPr>
          <a:xfrm>
            <a:off x="380960" y="21429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Bootstrap grid basics continued…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36" y="1142984"/>
            <a:ext cx="11287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Grid classes for a given screen size apply to that screen size and large unless another declaration overrides it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23836" y="2214554"/>
            <a:ext cx="1107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Create 4 equal columns on medium device and large devices 3:1 ratio columns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36" y="2857496"/>
            <a:ext cx="478155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200731765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B3D5F4-DA6C-474D-9573-C6A39609EADF}"/>
              </a:ext>
            </a:extLst>
          </p:cNvPr>
          <p:cNvSpPr txBox="1"/>
          <p:nvPr/>
        </p:nvSpPr>
        <p:spPr>
          <a:xfrm>
            <a:off x="0" y="762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Bootstrap grid continued…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492D2BB-1075-4009-9896-296CD66F0553}"/>
              </a:ext>
            </a:extLst>
          </p:cNvPr>
          <p:cNvSpPr txBox="1"/>
          <p:nvPr/>
        </p:nvSpPr>
        <p:spPr>
          <a:xfrm>
            <a:off x="228600" y="838200"/>
            <a:ext cx="1173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09522" y="1071546"/>
            <a:ext cx="11215766" cy="867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When creating websites using grid system you may want to move grid columns to the right for alignment purpose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398" y="2428868"/>
            <a:ext cx="4076695" cy="389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167306" y="2714620"/>
          <a:ext cx="606426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72"/>
                <a:gridCol w="29209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Bootstrap</a:t>
                      </a:r>
                      <a:r>
                        <a:rPr lang="en-US" sz="2000" baseline="0" dirty="0" smtClean="0">
                          <a:latin typeface="Calibri" pitchFamily="34" charset="0"/>
                          <a:cs typeface="Calibri" pitchFamily="34" charset="0"/>
                        </a:rPr>
                        <a:t> grid classes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Bootstrap offset classes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col-xs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-*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xs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-offset-*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col-sm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-*</a:t>
                      </a:r>
                    </a:p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col-md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sm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-offset-*</a:t>
                      </a:r>
                    </a:p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md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-offset-*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col-lg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-*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.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col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  <a:r>
                        <a:rPr lang="en-US" sz="2000" dirty="0" err="1" smtClean="0">
                          <a:latin typeface="Calibri" pitchFamily="34" charset="0"/>
                          <a:cs typeface="Calibri" pitchFamily="34" charset="0"/>
                        </a:rPr>
                        <a:t>lg</a:t>
                      </a:r>
                      <a:r>
                        <a:rPr lang="en-US" sz="2000" dirty="0" smtClean="0">
                          <a:latin typeface="Calibri" pitchFamily="34" charset="0"/>
                          <a:cs typeface="Calibri" pitchFamily="34" charset="0"/>
                        </a:rPr>
                        <a:t>-offset-*</a:t>
                      </a:r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sz="20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8735259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88D8A91-10CC-49FF-8F50-A92B8443985C}"/>
              </a:ext>
            </a:extLst>
          </p:cNvPr>
          <p:cNvSpPr/>
          <p:nvPr/>
        </p:nvSpPr>
        <p:spPr>
          <a:xfrm>
            <a:off x="152400" y="152400"/>
            <a:ext cx="94440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>
                <a:solidFill>
                  <a:schemeClr val="tx2"/>
                </a:solidFill>
                <a:latin typeface="Candara" panose="020E0502030303020204" pitchFamily="34" charset="0"/>
              </a:rPr>
              <a:t>Helper classes and responsive utilities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A7ACD1-3073-4C0A-976F-B81D2F89A158}"/>
              </a:ext>
            </a:extLst>
          </p:cNvPr>
          <p:cNvSpPr txBox="1"/>
          <p:nvPr/>
        </p:nvSpPr>
        <p:spPr>
          <a:xfrm>
            <a:off x="342900" y="831711"/>
            <a:ext cx="1150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ndara" panose="020E0502030303020204" pitchFamily="34" charset="0"/>
              </a:rPr>
              <a:t>What are bootstrap responsive utility classes</a:t>
            </a:r>
            <a:endParaRPr lang="en-IN" sz="2400" b="1" dirty="0">
              <a:latin typeface="Candara" panose="020E05020303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2398" y="1428736"/>
            <a:ext cx="10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They are useful for showing and hiding content by device via media query</a:t>
            </a:r>
            <a:endParaRPr lang="en-IN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66712" y="2643182"/>
          <a:ext cx="607223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5638"/>
                <a:gridCol w="35565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Visible-</a:t>
                      </a:r>
                      <a:r>
                        <a:rPr lang="en-US" dirty="0" err="1" smtClean="0"/>
                        <a:t>xs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Visible</a:t>
                      </a:r>
                      <a:r>
                        <a:rPr lang="en-US" baseline="0" dirty="0" smtClean="0"/>
                        <a:t> on extra small devices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Visible-</a:t>
                      </a:r>
                      <a:r>
                        <a:rPr lang="en-US" dirty="0" err="1" smtClean="0"/>
                        <a:t>sm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Visible on small</a:t>
                      </a:r>
                      <a:r>
                        <a:rPr lang="en-US" baseline="0" dirty="0" smtClean="0"/>
                        <a:t> devices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Visible-</a:t>
                      </a:r>
                      <a:r>
                        <a:rPr lang="en-US" dirty="0" err="1" smtClean="0"/>
                        <a:t>md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Visible</a:t>
                      </a:r>
                      <a:r>
                        <a:rPr lang="en-US" baseline="0" dirty="0" smtClean="0"/>
                        <a:t> on medium devices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Visible-</a:t>
                      </a:r>
                      <a:r>
                        <a:rPr lang="en-US" dirty="0" err="1" smtClean="0"/>
                        <a:t>lg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Visible on large devices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Hidden-</a:t>
                      </a:r>
                      <a:r>
                        <a:rPr lang="en-US" dirty="0" err="1" smtClean="0"/>
                        <a:t>xs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Hidden on extra</a:t>
                      </a:r>
                      <a:r>
                        <a:rPr lang="en-US" baseline="0" dirty="0" smtClean="0"/>
                        <a:t> small devices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Hidden-</a:t>
                      </a:r>
                      <a:r>
                        <a:rPr lang="en-US" dirty="0" err="1" smtClean="0"/>
                        <a:t>sm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Hidden on small devices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Hidden-</a:t>
                      </a:r>
                      <a:r>
                        <a:rPr lang="en-US" dirty="0" err="1" smtClean="0"/>
                        <a:t>md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Hidden on medium devices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Hidden-</a:t>
                      </a:r>
                      <a:r>
                        <a:rPr lang="en-US" dirty="0" err="1" smtClean="0"/>
                        <a:t>lg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Hidden on large devices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2398" y="2071678"/>
            <a:ext cx="1028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following are some of the responsive utility classes:-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49580820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10" grpId="0" build="p"/>
    </p:bldLst>
  </p:timing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 - Copy</Template>
  <TotalTime>7991</TotalTime>
  <Words>985</Words>
  <Application>Microsoft Office PowerPoint</Application>
  <PresentationFormat>Custom</PresentationFormat>
  <Paragraphs>147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Capgemini 2017_Cover slides</vt:lpstr>
      <vt:lpstr>Section slides</vt:lpstr>
      <vt:lpstr>Content Layouts</vt:lpstr>
      <vt:lpstr>Content and Image Layouts</vt:lpstr>
      <vt:lpstr>Introduction to Bootstrap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Helper classes and responsive utilities continued.. </vt:lpstr>
      <vt:lpstr>Working with buttons</vt:lpstr>
      <vt:lpstr>Working with buttons</vt:lpstr>
      <vt:lpstr>Slide 14</vt:lpstr>
      <vt:lpstr>Slide 15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Workforce Management [Kronos]</dc:title>
  <dc:creator>Srinivasan Kannan</dc:creator>
  <cp:lastModifiedBy>ADMIN</cp:lastModifiedBy>
  <cp:revision>116</cp:revision>
  <dcterms:created xsi:type="dcterms:W3CDTF">2018-01-19T04:58:41Z</dcterms:created>
  <dcterms:modified xsi:type="dcterms:W3CDTF">2018-10-24T03:38:54Z</dcterms:modified>
</cp:coreProperties>
</file>